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7" r:id="rId3"/>
    <p:sldId id="258" r:id="rId4"/>
    <p:sldId id="259" r:id="rId5"/>
    <p:sldId id="268" r:id="rId6"/>
    <p:sldId id="294" r:id="rId7"/>
    <p:sldId id="263" r:id="rId8"/>
    <p:sldId id="264" r:id="rId9"/>
    <p:sldId id="280" r:id="rId10"/>
    <p:sldId id="295" r:id="rId11"/>
    <p:sldId id="279" r:id="rId12"/>
    <p:sldId id="296" r:id="rId13"/>
    <p:sldId id="265" r:id="rId14"/>
    <p:sldId id="266" r:id="rId15"/>
    <p:sldId id="274" r:id="rId16"/>
    <p:sldId id="270" r:id="rId17"/>
    <p:sldId id="267" r:id="rId18"/>
    <p:sldId id="269" r:id="rId19"/>
    <p:sldId id="286" r:id="rId20"/>
    <p:sldId id="297" r:id="rId21"/>
    <p:sldId id="285" r:id="rId22"/>
    <p:sldId id="292" r:id="rId23"/>
    <p:sldId id="293" r:id="rId24"/>
    <p:sldId id="288" r:id="rId25"/>
    <p:sldId id="287" r:id="rId26"/>
    <p:sldId id="271" r:id="rId27"/>
    <p:sldId id="290" r:id="rId28"/>
    <p:sldId id="291" r:id="rId29"/>
    <p:sldId id="276" r:id="rId30"/>
    <p:sldId id="275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23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FFAD-AA52-4655-86FD-BDCEFE9A4D5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8D87-7F83-4A88-928B-5BD52E182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2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1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9185897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8628838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771754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41184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38229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2630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48936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973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01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0718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28559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8360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24519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783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2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3A29-784F-4C5E-99B3-096ECF3AF6D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F995-34E3-4DF3-A8CA-4889B3D8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umsystem.edu/ums/rules/collected_rules/equal_employment_educational_opportunity/ch600/600.020-sexual-harassment-under-title-ix-matters-involving-conduct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Krueger@mst.edu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900" cap="none" dirty="0">
                <a:solidFill>
                  <a:srgbClr val="0070C0"/>
                </a:solidFill>
              </a:rPr>
              <a:t>Graduate Teaching Assistant Workshop</a:t>
            </a:r>
            <a:br>
              <a:rPr lang="en-US" sz="4900" cap="none">
                <a:solidFill>
                  <a:srgbClr val="0070C0"/>
                </a:solidFill>
              </a:rPr>
            </a:br>
            <a:r>
              <a:rPr lang="en-US" sz="4900" cap="none">
                <a:solidFill>
                  <a:srgbClr val="0070C0"/>
                </a:solidFill>
              </a:rPr>
              <a:t>Spring, 2026</a:t>
            </a:r>
            <a:br>
              <a:rPr lang="en-US" cap="none" dirty="0">
                <a:solidFill>
                  <a:srgbClr val="0070C0"/>
                </a:solidFill>
              </a:rPr>
            </a:br>
            <a:r>
              <a:rPr lang="en-US" cap="none" dirty="0">
                <a:solidFill>
                  <a:srgbClr val="0070C0"/>
                </a:solidFill>
              </a:rPr>
              <a:t>Dr. Merilee A. Krueger</a:t>
            </a:r>
            <a:br>
              <a:rPr lang="en-US" cap="none" dirty="0">
                <a:solidFill>
                  <a:srgbClr val="0070C0"/>
                </a:solidFill>
              </a:rPr>
            </a:br>
            <a:r>
              <a:rPr lang="en-US" cap="none" dirty="0">
                <a:solidFill>
                  <a:srgbClr val="0070C0"/>
                </a:solidFill>
              </a:rPr>
              <a:t>Psychological 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What is </a:t>
            </a:r>
            <a:r>
              <a:rPr lang="en-US" b="1" dirty="0"/>
              <a:t>“personally identifiable information”?  </a:t>
            </a:r>
          </a:p>
          <a:p>
            <a:pPr>
              <a:buClr>
                <a:schemeClr val="tx1"/>
              </a:buClr>
            </a:pPr>
            <a:r>
              <a:rPr lang="en-US" i="0" dirty="0">
                <a:effectLst/>
              </a:rPr>
              <a:t>Could reveal identity/personal information of students - could allow someone track down identity of student. </a:t>
            </a:r>
            <a:endParaRPr lang="en-US" sz="3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C1EB7-741B-4269-D596-96961A62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4495800"/>
            <a:ext cx="3419475" cy="22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Specific Examples:  </a:t>
            </a:r>
            <a:r>
              <a:rPr lang="en-US" b="1" dirty="0"/>
              <a:t>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Social security number </a:t>
            </a:r>
            <a:r>
              <a:rPr lang="en-US" sz="3200" b="1" dirty="0"/>
              <a:t>(SSN)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Student ID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Street Address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Telephone numbers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E-mail address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CC82C-6537-F9AE-FF00-6B688541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647450"/>
            <a:ext cx="3236626" cy="1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What Does this Mean for </a:t>
            </a:r>
            <a:r>
              <a:rPr lang="en-US" b="1" dirty="0"/>
              <a:t>GTA</a:t>
            </a:r>
            <a:r>
              <a:rPr lang="en-US" dirty="0"/>
              <a:t>?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Protect </a:t>
            </a:r>
            <a:r>
              <a:rPr lang="en-US" sz="3200" b="1" dirty="0"/>
              <a:t>Privacy</a:t>
            </a:r>
            <a:r>
              <a:rPr lang="en-US" sz="3200" dirty="0"/>
              <a:t> of Students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Do Not </a:t>
            </a:r>
            <a:r>
              <a:rPr lang="en-US" sz="3200" b="1" dirty="0"/>
              <a:t>Discuss</a:t>
            </a:r>
            <a:r>
              <a:rPr lang="en-US" sz="3200" dirty="0"/>
              <a:t> Students *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Do Not </a:t>
            </a:r>
            <a:r>
              <a:rPr lang="en-US" sz="3200" b="1" dirty="0"/>
              <a:t>E-mail </a:t>
            </a:r>
            <a:r>
              <a:rPr lang="en-US" sz="3200" dirty="0"/>
              <a:t>Grades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Others…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4857750" cy="24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 – </a:t>
            </a:r>
            <a:r>
              <a:rPr lang="en-US" b="1" dirty="0"/>
              <a:t>Ask!  </a:t>
            </a:r>
            <a:r>
              <a:rPr lang="en-US" dirty="0"/>
              <a:t>Much Easier to Go Back Than “Un”-Do an Action.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90" y="3124200"/>
            <a:ext cx="3657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Another important law - </a:t>
            </a:r>
          </a:p>
          <a:p>
            <a:pPr>
              <a:buClr>
                <a:schemeClr val="tx1"/>
              </a:buClr>
            </a:pPr>
            <a:r>
              <a:rPr lang="en-US" b="1" dirty="0"/>
              <a:t>Title IX - </a:t>
            </a:r>
            <a:r>
              <a:rPr lang="en-US" dirty="0"/>
              <a:t>protects people from discrimination or violence based on sex in education programs/activities receive federal financial assistance.</a:t>
            </a:r>
          </a:p>
          <a:p>
            <a:pPr>
              <a:buClr>
                <a:schemeClr val="tx1"/>
              </a:buClr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26218"/>
            <a:ext cx="5248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Specific Policy - </a:t>
            </a:r>
            <a:r>
              <a:rPr lang="en-US" sz="1000" b="1" dirty="0">
                <a:hlinkClick r:id="rId2"/>
              </a:rPr>
              <a:t>https://www.umsystem.edu/ums/rules/collected_rules/equal_employment_educational_opportunity/ch600/600.020-sexual-harassment-under-title-ix-matters-involving-conduct</a:t>
            </a:r>
            <a:endParaRPr lang="en-US" sz="1000" b="1" dirty="0"/>
          </a:p>
          <a:p>
            <a:pPr>
              <a:buClr>
                <a:schemeClr val="tx1"/>
              </a:buClr>
            </a:pPr>
            <a:r>
              <a:rPr lang="en-US" b="1" dirty="0"/>
              <a:t>600.020 Sexual Harassment under Title IX </a:t>
            </a:r>
            <a:r>
              <a:rPr lang="en-US" dirty="0"/>
              <a:t>– (matters alleged on or after August 14, 2020)</a:t>
            </a:r>
          </a:p>
          <a:p>
            <a:pPr>
              <a:buClr>
                <a:schemeClr val="tx1"/>
              </a:buClr>
            </a:pPr>
            <a:r>
              <a:rPr lang="en-US" dirty="0"/>
              <a:t>…”University intends that sexual harassment in the work place or educational environment is</a:t>
            </a:r>
            <a:r>
              <a:rPr lang="en-US" b="1" dirty="0"/>
              <a:t> unacceptable </a:t>
            </a:r>
            <a:r>
              <a:rPr lang="en-US" dirty="0"/>
              <a:t>conduct…”</a:t>
            </a:r>
          </a:p>
          <a:p>
            <a:pPr>
              <a:buClr>
                <a:schemeClr val="tx1"/>
              </a:buClr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9"/>
          <a:stretch/>
        </p:blipFill>
        <p:spPr bwMode="auto">
          <a:xfrm>
            <a:off x="3235943" y="5252297"/>
            <a:ext cx="3129314" cy="160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with </a:t>
            </a:r>
            <a:r>
              <a:rPr lang="en-US" b="1" dirty="0"/>
              <a:t>Students: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Be</a:t>
            </a:r>
            <a:r>
              <a:rPr lang="en-US" sz="3200" b="1" dirty="0"/>
              <a:t> Friendly, </a:t>
            </a:r>
            <a:r>
              <a:rPr lang="en-US" sz="3200" dirty="0"/>
              <a:t>but</a:t>
            </a:r>
            <a:r>
              <a:rPr lang="en-US" sz="3200" b="1" dirty="0"/>
              <a:t> Maintain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Show You </a:t>
            </a:r>
            <a:r>
              <a:rPr lang="en-US" sz="3200" b="1" dirty="0"/>
              <a:t>Care </a:t>
            </a:r>
            <a:r>
              <a:rPr lang="en-US" sz="3200" dirty="0"/>
              <a:t>– Do </a:t>
            </a:r>
            <a:r>
              <a:rPr lang="en-US" sz="3200" b="1" dirty="0"/>
              <a:t>Not </a:t>
            </a:r>
            <a:r>
              <a:rPr lang="en-US" sz="3200" dirty="0"/>
              <a:t>Cross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Be </a:t>
            </a:r>
            <a:r>
              <a:rPr lang="en-US" sz="3200" b="1" dirty="0"/>
              <a:t>Respectful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Be Aware of </a:t>
            </a:r>
            <a:r>
              <a:rPr lang="en-US" sz="3200" b="1" dirty="0"/>
              <a:t>Cultural </a:t>
            </a:r>
            <a:r>
              <a:rPr lang="en-US" sz="3200" dirty="0"/>
              <a:t>Differences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07" y="4630070"/>
            <a:ext cx="1713386" cy="225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3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Social Media </a:t>
            </a:r>
            <a:r>
              <a:rPr lang="en-US" dirty="0"/>
              <a:t>– Check Policies</a:t>
            </a:r>
          </a:p>
          <a:p>
            <a:pPr>
              <a:buClr>
                <a:schemeClr val="tx1"/>
              </a:buClr>
            </a:pPr>
            <a:r>
              <a:rPr lang="en-US" b="1" dirty="0"/>
              <a:t>Communication ~ </a:t>
            </a:r>
            <a:r>
              <a:rPr lang="en-US" dirty="0"/>
              <a:t>e-mail best (not grades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/>
              <a:t>After Hours ?</a:t>
            </a:r>
          </a:p>
          <a:p>
            <a:pPr>
              <a:buClr>
                <a:schemeClr val="tx1"/>
              </a:buClr>
            </a:pPr>
            <a:r>
              <a:rPr lang="en-US" dirty="0"/>
              <a:t>When in Doubt – </a:t>
            </a:r>
            <a:r>
              <a:rPr lang="en-US" b="1" dirty="0"/>
              <a:t>ASK!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65" y="4114800"/>
            <a:ext cx="5715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“Quid Pro Quo” </a:t>
            </a:r>
            <a:r>
              <a:rPr lang="en-US" dirty="0"/>
              <a:t>- employee of University conditioning provision of - </a:t>
            </a:r>
            <a:r>
              <a:rPr lang="en-US" b="1" i="1" dirty="0"/>
              <a:t>aid, benefit, service </a:t>
            </a:r>
            <a:r>
              <a:rPr lang="en-US" dirty="0"/>
              <a:t>of University on individual’s participation in unwelcome sexual conduct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78553-FE0F-A9E9-04AB-12E5D634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85415"/>
            <a:ext cx="491490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Hostile Environment Sexual Harassment –”</a:t>
            </a:r>
            <a:r>
              <a:rPr lang="en-US" dirty="0"/>
              <a:t>Unwelcome conduct determined by reasonable person to be so severe, pervasive, objectively offensive - effectively denies  person equal access to University’s education program/activity…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ctr"/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Congratulations!!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1858"/>
            <a:ext cx="2857500" cy="2857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6284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What Does This </a:t>
            </a:r>
            <a:r>
              <a:rPr lang="en-US" b="1" dirty="0"/>
              <a:t>Mean </a:t>
            </a:r>
            <a:r>
              <a:rPr lang="en-US" dirty="0"/>
              <a:t>for </a:t>
            </a:r>
            <a:r>
              <a:rPr lang="en-US" b="1" dirty="0"/>
              <a:t>You?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Be</a:t>
            </a:r>
            <a:r>
              <a:rPr lang="en-US" sz="3200" b="1" dirty="0"/>
              <a:t> Aware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Inform </a:t>
            </a:r>
            <a:r>
              <a:rPr lang="en-US" sz="3200" dirty="0"/>
              <a:t>Yourself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Understand </a:t>
            </a:r>
            <a:r>
              <a:rPr lang="en-US" sz="3200" b="1" dirty="0"/>
              <a:t>Cultural </a:t>
            </a:r>
            <a:r>
              <a:rPr lang="en-US" sz="3200" dirty="0"/>
              <a:t>Differences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Intent = </a:t>
            </a:r>
            <a:r>
              <a:rPr lang="en-US" sz="3200" dirty="0"/>
              <a:t>Irrelevant</a:t>
            </a:r>
          </a:p>
          <a:p>
            <a:pPr>
              <a:buClr>
                <a:schemeClr val="tx1"/>
              </a:buClr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648200"/>
            <a:ext cx="3008749" cy="16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Your Position Creates - </a:t>
            </a:r>
            <a:r>
              <a:rPr lang="en-US" b="1" dirty="0"/>
              <a:t>Imbalance of  Power</a:t>
            </a:r>
          </a:p>
          <a:p>
            <a:pPr>
              <a:buClr>
                <a:schemeClr val="tx1"/>
              </a:buClr>
            </a:pPr>
            <a:r>
              <a:rPr lang="en-US" dirty="0"/>
              <a:t>Psychologists Propose - Consent </a:t>
            </a:r>
            <a:r>
              <a:rPr lang="en-US" b="1" dirty="0"/>
              <a:t>Not Possible </a:t>
            </a:r>
            <a:r>
              <a:rPr lang="en-US" dirty="0"/>
              <a:t>in this Relationship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08" y="3474104"/>
            <a:ext cx="3860132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000" t="1983" r="13000" b="1"/>
          <a:stretch/>
        </p:blipFill>
        <p:spPr>
          <a:xfrm>
            <a:off x="5190740" y="4038600"/>
            <a:ext cx="3241259" cy="24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Research – Williams, </a:t>
            </a:r>
            <a:r>
              <a:rPr lang="en-US" dirty="0" err="1"/>
              <a:t>Gruenfeld</a:t>
            </a:r>
            <a:r>
              <a:rPr lang="en-US" dirty="0"/>
              <a:t>, Guillory (2017) in </a:t>
            </a:r>
            <a:r>
              <a:rPr lang="en-US" u="sng" dirty="0"/>
              <a:t>Journal of Personality and Social Psychology </a:t>
            </a:r>
            <a:r>
              <a:rPr lang="en-US" dirty="0"/>
              <a:t>“Sexual aggression when power is new: Effects of acute high power on chronically low-power individuals”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4572000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Practical </a:t>
            </a:r>
            <a:r>
              <a:rPr lang="en-US" b="1" dirty="0"/>
              <a:t>Suggestions</a:t>
            </a:r>
            <a:r>
              <a:rPr lang="en-US" dirty="0"/>
              <a:t>: 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initiate any type of romantic or sexual relationship with students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suggest – </a:t>
            </a:r>
            <a:r>
              <a:rPr lang="en-US" b="1" dirty="0"/>
              <a:t>even as joke </a:t>
            </a:r>
            <a:r>
              <a:rPr lang="en-US" dirty="0"/>
              <a:t>-  requirements lessened or grade changed if spend time socially/romantically with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645" y="5311614"/>
            <a:ext cx="2069910" cy="11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make remarks about students’ clothing, body, activities that could be interpreted as sexual.  Even if consider to be in appreciation.  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 </a:t>
            </a:r>
            <a:r>
              <a:rPr lang="en-US" dirty="0"/>
              <a:t>say as put-down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use terms of endearment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968072"/>
            <a:ext cx="2781300" cy="18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make insulting sounds – (suggestive whistling…)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make intimidating, angry, loud, or insulting language where someone feels frightened (this is verbal violence)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0"/>
            <a:ext cx="5200536" cy="17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make any jokes about sex or gender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touch students inappropriately (attempted kissing, fondling, or assault)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make obscene gestures or expose your body to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4572000"/>
            <a:ext cx="3629025" cy="20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 </a:t>
            </a:r>
            <a:r>
              <a:rPr lang="en-US" dirty="0"/>
              <a:t>display sexually explicit or sexually derogatory cartoons, photos, drawings, calendars, posters, T-shirts.</a:t>
            </a:r>
          </a:p>
          <a:p>
            <a:pPr>
              <a:buClr>
                <a:schemeClr val="tx1"/>
              </a:buClr>
            </a:pPr>
            <a:r>
              <a:rPr lang="en-US" dirty="0"/>
              <a:t>Do </a:t>
            </a:r>
            <a:r>
              <a:rPr lang="en-US" b="1" dirty="0"/>
              <a:t>NOT </a:t>
            </a:r>
            <a:r>
              <a:rPr lang="en-US" dirty="0"/>
              <a:t>say, joke or imply women (any group) cannot learn material/run an instrument as quickly or as well as men (others).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067204"/>
            <a:ext cx="2171700" cy="17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GTA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Various laws also exist to </a:t>
            </a:r>
            <a:r>
              <a:rPr lang="en-US" b="1" dirty="0"/>
              <a:t>guard students </a:t>
            </a:r>
            <a:r>
              <a:rPr lang="en-US" dirty="0"/>
              <a:t>members of certain groups</a:t>
            </a:r>
            <a:r>
              <a:rPr lang="en-US" b="1" dirty="0"/>
              <a:t>:</a:t>
            </a:r>
          </a:p>
          <a:p>
            <a:r>
              <a:rPr lang="en-US" b="1" dirty="0"/>
              <a:t>Protected Classes </a:t>
            </a:r>
            <a:r>
              <a:rPr lang="en-US" dirty="0"/>
              <a:t>- groups with common characteristic legally protected from discrimination on basis of that characteristic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4975358"/>
            <a:ext cx="7680960" cy="161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GTA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examples:  </a:t>
            </a:r>
          </a:p>
          <a:p>
            <a:pPr>
              <a:buClr>
                <a:schemeClr val="tx1"/>
              </a:buClr>
            </a:pPr>
            <a:r>
              <a:rPr lang="en-US" b="1" dirty="0"/>
              <a:t>Race</a:t>
            </a:r>
          </a:p>
          <a:p>
            <a:pPr>
              <a:buClr>
                <a:schemeClr val="tx1"/>
              </a:buClr>
            </a:pPr>
            <a:r>
              <a:rPr lang="en-US" b="1" dirty="0"/>
              <a:t>Color</a:t>
            </a:r>
          </a:p>
          <a:p>
            <a:pPr>
              <a:buClr>
                <a:schemeClr val="tx1"/>
              </a:buClr>
            </a:pPr>
            <a:r>
              <a:rPr lang="en-US" b="1" dirty="0"/>
              <a:t>Religion </a:t>
            </a:r>
          </a:p>
          <a:p>
            <a:pPr>
              <a:buClr>
                <a:schemeClr val="tx1"/>
              </a:buClr>
            </a:pPr>
            <a:r>
              <a:rPr lang="en-US" b="1" dirty="0"/>
              <a:t>National Origin </a:t>
            </a:r>
          </a:p>
          <a:p>
            <a:pPr>
              <a:buClr>
                <a:schemeClr val="tx1"/>
              </a:buClr>
            </a:pPr>
            <a:r>
              <a:rPr lang="en-US" b="1" dirty="0"/>
              <a:t>Age (40 and over) …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r="40292"/>
          <a:stretch/>
        </p:blipFill>
        <p:spPr bwMode="auto">
          <a:xfrm>
            <a:off x="5736401" y="2780529"/>
            <a:ext cx="5751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9" t="6540"/>
          <a:stretch/>
        </p:blipFill>
        <p:spPr bwMode="auto">
          <a:xfrm>
            <a:off x="6708057" y="1226011"/>
            <a:ext cx="727586" cy="151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2" t="9126" r="70690"/>
          <a:stretch/>
        </p:blipFill>
        <p:spPr bwMode="auto">
          <a:xfrm>
            <a:off x="3977146" y="2236171"/>
            <a:ext cx="575187" cy="146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r="63237"/>
          <a:stretch/>
        </p:blipFill>
        <p:spPr bwMode="auto">
          <a:xfrm>
            <a:off x="5448807" y="4677492"/>
            <a:ext cx="5751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3" y="3382296"/>
            <a:ext cx="5175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ctr"/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b="1" dirty="0"/>
              <a:t>position</a:t>
            </a:r>
          </a:p>
          <a:p>
            <a:r>
              <a:rPr lang="en-US" dirty="0"/>
              <a:t>New </a:t>
            </a:r>
            <a:r>
              <a:rPr lang="en-US" b="1" dirty="0"/>
              <a:t>duties</a:t>
            </a:r>
          </a:p>
          <a:p>
            <a:r>
              <a:rPr lang="en-US" dirty="0"/>
              <a:t>New </a:t>
            </a:r>
            <a:r>
              <a:rPr lang="en-US" b="1" dirty="0"/>
              <a:t>responsibilities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2286000" cy="25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27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3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GTA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Conclusion –</a:t>
            </a:r>
          </a:p>
          <a:p>
            <a:r>
              <a:rPr lang="en-US" dirty="0"/>
              <a:t>Be </a:t>
            </a:r>
            <a:r>
              <a:rPr lang="en-US" b="1" dirty="0"/>
              <a:t>Informed</a:t>
            </a:r>
          </a:p>
          <a:p>
            <a:r>
              <a:rPr lang="en-US" dirty="0"/>
              <a:t>Know</a:t>
            </a:r>
            <a:r>
              <a:rPr lang="en-US" b="1" dirty="0"/>
              <a:t> Policies</a:t>
            </a:r>
          </a:p>
          <a:p>
            <a:r>
              <a:rPr lang="en-US" dirty="0"/>
              <a:t>Take Care of </a:t>
            </a:r>
            <a:r>
              <a:rPr lang="en-US" b="1" dirty="0"/>
              <a:t>Yourself</a:t>
            </a:r>
          </a:p>
          <a:p>
            <a:r>
              <a:rPr lang="en-US" dirty="0"/>
              <a:t>Ask</a:t>
            </a:r>
            <a:r>
              <a:rPr lang="en-US" b="1" dirty="0"/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8579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GTA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Questions…?</a:t>
            </a:r>
          </a:p>
          <a:p>
            <a:r>
              <a:rPr lang="en-US" b="1" dirty="0"/>
              <a:t>My e-mail </a:t>
            </a:r>
            <a:r>
              <a:rPr lang="en-US" b="1" dirty="0">
                <a:hlinkClick r:id="rId2"/>
              </a:rPr>
              <a:t>Krueger@mst.edu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2718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</a:t>
            </a:r>
            <a:r>
              <a:rPr lang="en-US" b="1" dirty="0"/>
              <a:t>Nervous - OK! –</a:t>
            </a:r>
          </a:p>
          <a:p>
            <a:r>
              <a:rPr lang="en-US" dirty="0"/>
              <a:t>Resources to </a:t>
            </a:r>
            <a:r>
              <a:rPr lang="en-US" b="1" dirty="0"/>
              <a:t>help!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0387"/>
            <a:ext cx="3238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28936"/>
            <a:ext cx="2933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rules/regulations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FERPA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Sexual Harassment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Title IX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6AC8257-CAE6-96A2-4999-DB2569BA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55" y="2315121"/>
            <a:ext cx="2913045" cy="16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13AC64A-659C-B688-5199-1144F2885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2" b="16725"/>
          <a:stretch/>
        </p:blipFill>
        <p:spPr bwMode="auto">
          <a:xfrm>
            <a:off x="1219200" y="4542879"/>
            <a:ext cx="5257800" cy="16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Policies/Procedures</a:t>
            </a:r>
            <a:r>
              <a:rPr lang="en-US" dirty="0"/>
              <a:t> to Know:  </a:t>
            </a:r>
          </a:p>
          <a:p>
            <a:pPr>
              <a:buClr>
                <a:schemeClr val="tx1"/>
              </a:buClr>
            </a:pPr>
            <a:r>
              <a:rPr lang="en-US" b="1" dirty="0"/>
              <a:t>F</a:t>
            </a:r>
            <a:r>
              <a:rPr lang="en-US" dirty="0"/>
              <a:t>amily </a:t>
            </a:r>
            <a:r>
              <a:rPr lang="en-US" b="1" dirty="0"/>
              <a:t>E</a:t>
            </a:r>
            <a:r>
              <a:rPr lang="en-US" dirty="0"/>
              <a:t>ducational </a:t>
            </a:r>
            <a:r>
              <a:rPr lang="en-US" b="1" dirty="0"/>
              <a:t>R</a:t>
            </a:r>
            <a:r>
              <a:rPr lang="en-US" dirty="0"/>
              <a:t>ights and </a:t>
            </a:r>
            <a:r>
              <a:rPr lang="en-US" b="1" dirty="0"/>
              <a:t>P</a:t>
            </a:r>
            <a:r>
              <a:rPr lang="en-US" dirty="0"/>
              <a:t>rivacy </a:t>
            </a:r>
            <a:r>
              <a:rPr lang="en-US" b="1" dirty="0"/>
              <a:t>A</a:t>
            </a:r>
            <a:r>
              <a:rPr lang="en-US" dirty="0"/>
              <a:t>ct 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dirty="0"/>
              <a:t>(</a:t>
            </a:r>
            <a:r>
              <a:rPr lang="en-US" b="1" dirty="0"/>
              <a:t>FERPA</a:t>
            </a:r>
            <a:r>
              <a:rPr lang="en-US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01" y="3581400"/>
            <a:ext cx="4567949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Purpose</a:t>
            </a:r>
            <a:r>
              <a:rPr lang="en-US" dirty="0"/>
              <a:t>?</a:t>
            </a:r>
          </a:p>
          <a:p>
            <a:pPr>
              <a:buClr>
                <a:schemeClr val="tx1"/>
              </a:buClr>
            </a:pPr>
            <a:r>
              <a:rPr lang="en-US" b="1" dirty="0"/>
              <a:t>Privacy of student records </a:t>
            </a:r>
            <a:r>
              <a:rPr lang="en-US" dirty="0"/>
              <a:t>– defines who has right of access to records</a:t>
            </a:r>
          </a:p>
          <a:p>
            <a:pPr>
              <a:buClr>
                <a:schemeClr val="tx1"/>
              </a:buClr>
            </a:pPr>
            <a:r>
              <a:rPr lang="en-US" b="1" dirty="0"/>
              <a:t>Prohibits</a:t>
            </a:r>
            <a:r>
              <a:rPr lang="en-US" dirty="0"/>
              <a:t> disclosing educational records/ personally identifiable information from student's records without student's consent.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604"/>
            <a:ext cx="1336586" cy="17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What are "</a:t>
            </a:r>
            <a:r>
              <a:rPr lang="en-US" b="1" dirty="0"/>
              <a:t>education records</a:t>
            </a:r>
            <a:r>
              <a:rPr lang="en-US" dirty="0"/>
              <a:t>"? </a:t>
            </a:r>
          </a:p>
          <a:p>
            <a:pPr>
              <a:buClr>
                <a:schemeClr val="tx1"/>
              </a:buClr>
            </a:pPr>
            <a:r>
              <a:rPr lang="en-US" dirty="0"/>
              <a:t>Records, files, documents, other materials-  information directly related to student/ maintained by university in various forms -  paper/electronic.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876800"/>
            <a:ext cx="4257675" cy="15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GTA Workshop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Specific Examples -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Grades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Assignments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Class </a:t>
            </a:r>
            <a:r>
              <a:rPr lang="en-US" sz="3200" b="1" dirty="0"/>
              <a:t>Lists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Student Course </a:t>
            </a:r>
            <a:r>
              <a:rPr lang="en-US" sz="3200" b="1" dirty="0"/>
              <a:t>Schedules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Disciplinary </a:t>
            </a:r>
            <a:r>
              <a:rPr lang="en-US" sz="3200" dirty="0"/>
              <a:t>Records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Attendance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Student </a:t>
            </a:r>
            <a:r>
              <a:rPr lang="en-US" sz="3200" b="1" dirty="0"/>
              <a:t>Financial </a:t>
            </a:r>
            <a:r>
              <a:rPr lang="en-US" sz="3200" dirty="0"/>
              <a:t>Records …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12221</TotalTime>
  <Words>1015</Words>
  <Application>Microsoft Office PowerPoint</Application>
  <PresentationFormat>On-screen Show (4:3)</PresentationFormat>
  <Paragraphs>145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Wingdings</vt:lpstr>
      <vt:lpstr>Office Theme</vt:lpstr>
      <vt:lpstr>Training</vt:lpstr>
      <vt:lpstr>Graduate Teaching Assistant Workshop Spring, 2026 Dr. Merilee A. Krueger Psychological Science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 GTA Workshop </vt:lpstr>
      <vt:lpstr>GTA Workshop</vt:lpstr>
      <vt:lpstr>GTA Workshop</vt:lpstr>
      <vt:lpstr>GTA Workshop</vt:lpstr>
      <vt:lpstr>GTA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Teaching Assistant Workshop  Spring, 2017</dc:title>
  <dc:creator>Sam</dc:creator>
  <cp:lastModifiedBy>Matson, Sharon</cp:lastModifiedBy>
  <cp:revision>56</cp:revision>
  <dcterms:created xsi:type="dcterms:W3CDTF">2017-01-08T20:47:58Z</dcterms:created>
  <dcterms:modified xsi:type="dcterms:W3CDTF">2026-01-06T21:56:50Z</dcterms:modified>
</cp:coreProperties>
</file>